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859" r:id="rId3"/>
    <p:sldId id="1070" r:id="rId4"/>
    <p:sldId id="1072" r:id="rId5"/>
    <p:sldId id="1107" r:id="rId6"/>
    <p:sldId id="1073" r:id="rId7"/>
    <p:sldId id="1074" r:id="rId8"/>
    <p:sldId id="1076" r:id="rId9"/>
    <p:sldId id="1079" r:id="rId10"/>
    <p:sldId id="1080" r:id="rId11"/>
    <p:sldId id="1081" r:id="rId12"/>
    <p:sldId id="1108" r:id="rId13"/>
    <p:sldId id="1109" r:id="rId14"/>
    <p:sldId id="1112" r:id="rId15"/>
    <p:sldId id="1110" r:id="rId16"/>
    <p:sldId id="1085" r:id="rId17"/>
    <p:sldId id="1086" r:id="rId18"/>
    <p:sldId id="1088" r:id="rId19"/>
    <p:sldId id="1113" r:id="rId20"/>
    <p:sldId id="1114" r:id="rId21"/>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ECDD"/>
    <a:srgbClr val="39B97A"/>
    <a:srgbClr val="E3F2E7"/>
    <a:srgbClr val="FFFFFF"/>
    <a:srgbClr val="FF0000"/>
    <a:srgbClr val="8DC369"/>
    <a:srgbClr val="009900"/>
    <a:srgbClr val="62812B"/>
    <a:srgbClr val="A0C83C"/>
    <a:srgbClr val="006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1"/>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notesMaster" Target="notesMasters/notesMaster1.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9.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12.png"/><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16.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16.png"/><Relationship Id="rId4" Type="http://schemas.openxmlformats.org/officeDocument/2006/relationships/image" Target="../media/image35.png"/><Relationship Id="rId3" Type="http://schemas.openxmlformats.org/officeDocument/2006/relationships/image" Target="../media/image12.png"/><Relationship Id="rId2" Type="http://schemas.openxmlformats.org/officeDocument/2006/relationships/image" Target="../media/image34.png"/><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6.png"/><Relationship Id="rId2" Type="http://schemas.openxmlformats.org/officeDocument/2006/relationships/image" Target="../media/image12.png"/><Relationship Id="rId1" Type="http://schemas.openxmlformats.org/officeDocument/2006/relationships/image" Target="../media/image35.png"/></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38.png"/><Relationship Id="rId4" Type="http://schemas.openxmlformats.org/officeDocument/2006/relationships/image" Target="../media/image16.png"/><Relationship Id="rId3" Type="http://schemas.openxmlformats.org/officeDocument/2006/relationships/image" Target="../media/image37.png"/><Relationship Id="rId2" Type="http://schemas.openxmlformats.org/officeDocument/2006/relationships/image" Target="../media/image12.png"/><Relationship Id="rId1" Type="http://schemas.openxmlformats.org/officeDocument/2006/relationships/image" Target="../media/image3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png"/></Relationships>
</file>

<file path=ppt/slides/_rels/slide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slides/_rels/slide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7.png"/><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交变电流</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交变电流的描述</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71580" y="889983"/>
            <a:ext cx="961768" cy="337793"/>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93740"/>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式交变电流四值的理解与计算</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瞬时值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正弦式交变电流电动势的瞬时值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求解交变电流的有效值时，通常采用以下两种方法：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若按正弦规律变化的交变电流，可利用交变电流的有效值与峰值的关系求解，即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𝐄</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对于非正弦式交变电流，必须根据有效值的定义进行计算：第一步，计算交变电流在一个周期内产生的热量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；第二步，将热量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用相应的物理量的有效值表示，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；第三步，代入数值，求解有效值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93740"/>
              </a:xfrm>
              <a:blipFill rotWithShape="1">
                <a:blip r:embed="rId2"/>
                <a:stretch>
                  <a:fillRect l="-2" t="-11" r="1" b="11"/>
                </a:stretch>
              </a:blipFill>
            </p:spPr>
            <p:txBody>
              <a:bodyPr/>
              <a:lstStyle/>
              <a:p>
                <a:r>
                  <a:rPr lang="zh-CN" altLang="en-US">
                    <a:noFill/>
                  </a:rPr>
                  <a:t> </a:t>
                </a:r>
              </a:p>
            </p:txBody>
          </p:sp>
        </mc:Fallback>
      </mc:AlternateContent>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几种典型的交变电流及其有效值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550590" y="1484784"/>
              <a:ext cx="11017225" cy="4954310"/>
            </p:xfrm>
            <a:graphic>
              <a:graphicData uri="http://schemas.openxmlformats.org/drawingml/2006/table">
                <a:tbl>
                  <a:tblPr firstRow="1" firstCol="1" bandRow="1"/>
                  <a:tblGrid>
                    <a:gridCol w="3528392"/>
                    <a:gridCol w="3674670"/>
                    <a:gridCol w="3814163"/>
                  </a:tblGrid>
                  <a:tr h="461571">
                    <a:tc>
                      <a:txBody>
                        <a:bodyPr/>
                        <a:lstStyle/>
                        <a:p>
                          <a:pPr algn="just" hangingPunct="0">
                            <a:lnSpc>
                              <a:spcPct val="14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电压</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69862">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正弦式交变电流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24667">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正弦式半波交变电流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1369862">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正弦单向</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脉冲电流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40000"/>
                            </a:lnSpc>
                            <a:spcAft>
                              <a:spcPts val="0"/>
                            </a:spcAft>
                          </a:pP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sz="24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r>
                                        <a:rPr lang="en-US" sz="24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e>
                                  </m:rad>
                                </m:den>
                              </m:f>
                            </m:oMath>
                          </a14:m>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550590" y="1484784"/>
              <a:ext cx="11017225" cy="4954310"/>
            </p:xfrm>
            <a:graphic>
              <a:graphicData uri="http://schemas.openxmlformats.org/drawingml/2006/table">
                <a:tbl>
                  <a:tblPr firstRow="1" firstCol="1" bandRow="1"/>
                  <a:tblGrid>
                    <a:gridCol w="3528392"/>
                    <a:gridCol w="3674670"/>
                    <a:gridCol w="3814163"/>
                  </a:tblGrid>
                  <a:tr h="461571">
                    <a:tc>
                      <a:txBody>
                        <a:bodyPr/>
                        <a:lstStyle/>
                        <a:p>
                          <a:pPr algn="just" hangingPunct="0">
                            <a:lnSpc>
                              <a:spcPct val="140000"/>
                            </a:lnSpc>
                            <a:spcAft>
                              <a:spcPts val="0"/>
                            </a:spcAft>
                          </a:pP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电压</a:t>
                          </a:r>
                          <a:r>
                            <a:rPr lang="en-US" sz="24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有效值</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1369695">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正弦式交变电流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535430">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正弦式半波交变电流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1535430">
                    <a:tc>
                      <a:txBody>
                        <a:bodyPr/>
                        <a:lstStyle/>
                        <a:p>
                          <a:pPr algn="ctr" hangingPunct="0">
                            <a:lnSpc>
                              <a:spcPct val="140000"/>
                            </a:lnSpc>
                            <a:spcAft>
                              <a:spcPts val="0"/>
                            </a:spcAft>
                          </a:pPr>
                          <a:r>
                            <a:rPr lang="zh-CN" sz="24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正弦单向</a:t>
                          </a:r>
                          <a:r>
                            <a:rPr lang="zh-CN" sz="24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脉冲电流</a:t>
                          </a: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en-US" altLang="zh-CN" sz="24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40000"/>
                            </a:lnSpc>
                            <a:spcAft>
                              <a:spcPts val="0"/>
                            </a:spcAft>
                          </a:pPr>
                          <a:endParaRPr lang="zh-CN" sz="24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1030" name="mjbxb8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15086" y="2068488"/>
            <a:ext cx="1656186" cy="1208287"/>
          </a:xfrm>
          <a:prstGeom prst="rect">
            <a:avLst/>
          </a:prstGeom>
          <a:noFill/>
          <a:extLst>
            <a:ext uri="{909E8E84-426E-40DD-AFC4-6F175D3DCCD1}">
              <a14:hiddenFill xmlns:a14="http://schemas.microsoft.com/office/drawing/2010/main">
                <a:solidFill>
                  <a:srgbClr val="FFFFFF"/>
                </a:solidFill>
              </a14:hiddenFill>
            </a:ext>
          </a:extLst>
        </p:spPr>
      </p:pic>
      <p:pic>
        <p:nvPicPr>
          <p:cNvPr id="1029" name="mjbxb8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43078" y="3501008"/>
            <a:ext cx="2088235" cy="1182020"/>
          </a:xfrm>
          <a:prstGeom prst="rect">
            <a:avLst/>
          </a:prstGeom>
          <a:noFill/>
          <a:extLst>
            <a:ext uri="{909E8E84-426E-40DD-AFC4-6F175D3DCCD1}">
              <a14:hiddenFill xmlns:a14="http://schemas.microsoft.com/office/drawing/2010/main">
                <a:solidFill>
                  <a:srgbClr val="FFFFFF"/>
                </a:solidFill>
              </a14:hiddenFill>
            </a:ext>
          </a:extLst>
        </p:spPr>
      </p:pic>
      <p:pic>
        <p:nvPicPr>
          <p:cNvPr id="1028" name="mjbxb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43077" y="5013176"/>
            <a:ext cx="2088235" cy="118202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表格 3"/>
              <p:cNvGraphicFramePr>
                <a:graphicFrameLocks noGrp="1"/>
              </p:cNvGraphicFramePr>
              <p:nvPr/>
            </p:nvGraphicFramePr>
            <p:xfrm>
              <a:off x="441271" y="1124744"/>
              <a:ext cx="11198551" cy="4565291"/>
            </p:xfrm>
            <a:graphic>
              <a:graphicData uri="http://schemas.openxmlformats.org/drawingml/2006/table">
                <a:tbl>
                  <a:tblPr firstRow="1" firstCol="1" bandRow="1"/>
                  <a:tblGrid>
                    <a:gridCol w="2584626"/>
                    <a:gridCol w="4736987"/>
                    <a:gridCol w="3876938"/>
                  </a:tblGrid>
                  <a:tr h="495192">
                    <a:tc>
                      <a:txBody>
                        <a:bodyPr/>
                        <a:lstStyle/>
                        <a:p>
                          <a:pPr algn="just"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电压</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有效值</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015385">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矩形脉冲电流</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den>
                                  </m:f>
                                </m:e>
                              </m:rad>
                            </m:oMath>
                          </a14:m>
                          <a:r>
                            <a:rPr lang="en-US" sz="22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200" b="1" baseline="-250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2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𝒕</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𝑻</m:t>
                                      </m:r>
                                    </m:den>
                                  </m:f>
                                </m:e>
                              </m:rad>
                            </m:oMath>
                          </a14:m>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2015385">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非对称性</a:t>
                          </a:r>
                          <a:r>
                            <a:rPr 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交变电流</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𝑰</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rad>
                            </m:oMath>
                          </a14:m>
                          <a:endParaRPr lang="zh-CN" sz="9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ctr" hangingPunct="0">
                            <a:lnSpc>
                              <a:spcPct val="150000"/>
                            </a:lnSpc>
                            <a:spcAft>
                              <a:spcPts val="0"/>
                            </a:spcAft>
                          </a:pP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fPr>
                                    <m:num>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num>
                                    <m:den>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den>
                                  </m:f>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𝟏</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a:rPr lang="zh-CN" sz="2200" b="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m:t>
                                  </m:r>
                                  <m:sSubSup>
                                    <m:sSubSupPr>
                                      <m:ctrlPr>
                                        <a:rPr lang="zh-CN" sz="2200" b="1" i="1">
                                          <a:solidFill>
                                            <a:srgbClr val="000000"/>
                                          </a:solidFill>
                                          <a:effectLst/>
                                          <a:latin typeface="Cambria Math" panose="02040503050406030204" pitchFamily="18" charset="0"/>
                                          <a:ea typeface="Cambria Math" panose="02040503050406030204" pitchFamily="18" charset="0"/>
                                          <a:cs typeface="Times New Roman" panose="02020603050405020304" pitchFamily="18" charset="0"/>
                                        </a:rPr>
                                      </m:ctrlPr>
                                    </m:sSubSupPr>
                                    <m:e>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𝑼</m:t>
                                      </m:r>
                                    </m:e>
                                    <m:sub>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b>
                                    <m:sup>
                                      <m:r>
                                        <a:rPr lang="en-US" sz="2200" b="1" i="1">
                                          <a:solidFill>
                                            <a:srgbClr val="000000"/>
                                          </a:solidFill>
                                          <a:effectLst/>
                                          <a:latin typeface="Cambria Math" panose="02040503050406030204" pitchFamily="18" charset="0"/>
                                          <a:ea typeface="宋体" panose="02010600030101010101" pitchFamily="2" charset="-122"/>
                                          <a:cs typeface="Times New Roman" panose="02020603050405020304" pitchFamily="18" charset="0"/>
                                        </a:rPr>
                                        <m:t>𝟐</m:t>
                                      </m:r>
                                    </m:sup>
                                  </m:sSubSup>
                                  <m:r>
                                    <m:rPr>
                                      <m:nor/>
                                    </m:rP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m:t>)</m:t>
                                  </m:r>
                                </m:e>
                              </m:rad>
                            </m:oMath>
                          </a14:m>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mc:Choice>
        <mc:Fallback xmlns="">
          <p:graphicFrame>
            <p:nvGraphicFramePr>
              <p:cNvPr id="4" name="表格 3"/>
              <p:cNvGraphicFramePr>
                <a:graphicFrameLocks noGrp="1"/>
              </p:cNvGraphicFramePr>
              <p:nvPr/>
            </p:nvGraphicFramePr>
            <p:xfrm>
              <a:off x="441271" y="1124744"/>
              <a:ext cx="11198551" cy="4565291"/>
            </p:xfrm>
            <a:graphic>
              <a:graphicData uri="http://schemas.openxmlformats.org/drawingml/2006/table">
                <a:tbl>
                  <a:tblPr firstRow="1" firstCol="1" bandRow="1"/>
                  <a:tblGrid>
                    <a:gridCol w="2584626"/>
                    <a:gridCol w="4736987"/>
                    <a:gridCol w="3876938"/>
                  </a:tblGrid>
                  <a:tr h="495192">
                    <a:tc>
                      <a:txBody>
                        <a:bodyPr/>
                        <a:lstStyle/>
                        <a:p>
                          <a:pPr algn="just" hangingPunct="0">
                            <a:lnSpc>
                              <a:spcPct val="150000"/>
                            </a:lnSpc>
                            <a:spcAft>
                              <a:spcPts val="0"/>
                            </a:spcAft>
                          </a:pPr>
                          <a:r>
                            <a:rPr lang="en-US"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电流</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楷体" panose="02010609060101010101" pitchFamily="49" charset="-122"/>
                              <a:cs typeface="Times New Roman" panose="02020603050405020304" pitchFamily="18" charset="0"/>
                            </a:rPr>
                            <a:t>电压</a:t>
                          </a: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a:t>
                          </a: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有效值</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2015490">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矩形脉冲电流</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r h="2030730">
                    <a:tc>
                      <a:txBody>
                        <a:bodyPr/>
                        <a:lstStyle/>
                        <a:p>
                          <a:pPr algn="ctr" hangingPunct="0">
                            <a:lnSpc>
                              <a:spcPct val="150000"/>
                            </a:lnSpc>
                            <a:spcAft>
                              <a:spcPts val="0"/>
                            </a:spcAft>
                          </a:pPr>
                          <a:r>
                            <a:rPr lang="zh-CN" sz="2200"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非对称性</a:t>
                          </a:r>
                          <a:r>
                            <a:rPr lang="zh-CN" sz="2200" b="1" dirty="0" smtClean="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交变电流</a:t>
                          </a: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just" hangingPunct="0">
                            <a:lnSpc>
                              <a:spcPct val="150000"/>
                            </a:lnSpc>
                            <a:spcAft>
                              <a:spcPts val="0"/>
                            </a:spcAft>
                          </a:pPr>
                          <a:endParaRPr lang="zh-CN" sz="9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endParaRPr lang="zh-CN"/>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blipFill>
                          <a:blip r:embed="rId1"/>
                        </a:blipFill>
                      </a:tcPr>
                    </a:tc>
                  </a:tr>
                </a:tbl>
              </a:graphicData>
            </a:graphic>
          </p:graphicFrame>
        </mc:Fallback>
      </mc:AlternateContent>
      <p:pic>
        <p:nvPicPr>
          <p:cNvPr id="2052" name="mjbxb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22998" y="1988840"/>
            <a:ext cx="2448272" cy="1355018"/>
          </a:xfrm>
          <a:prstGeom prst="rect">
            <a:avLst/>
          </a:prstGeom>
          <a:noFill/>
          <a:extLst>
            <a:ext uri="{909E8E84-426E-40DD-AFC4-6F175D3DCCD1}">
              <a14:hiddenFill xmlns:a14="http://schemas.microsoft.com/office/drawing/2010/main">
                <a:solidFill>
                  <a:srgbClr val="FFFFFF"/>
                </a:solidFill>
              </a14:hiddenFill>
            </a:ext>
          </a:extLst>
        </p:spPr>
      </p:pic>
      <p:pic>
        <p:nvPicPr>
          <p:cNvPr id="2051" name="bt2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4726" y="3910412"/>
            <a:ext cx="2032528" cy="146280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内容占位符 1"/>
          <p:cNvSpPr txBox="1"/>
          <p:nvPr/>
        </p:nvSpPr>
        <p:spPr bwMode="auto">
          <a:xfrm>
            <a:off x="360854" y="980728"/>
            <a:ext cx="11485848" cy="4524315"/>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在输入交变电流的电路中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电压表、电流表、功率表等电工仪表的示数均为交变电流的有效值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在没有具体说明的情况下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所给出的交变电流的电压、电流指的也都是有效值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在计算交变电流通过导体产生的热量和电功率以及确定保险丝的熔断电流时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只能用交变电流的有效值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如电功率的计算式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均为有效值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若计算通过电路某一横截面的电荷量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必须用交变电流的平均值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研究电容器是否被击穿时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应该用交变电流的峰值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因为电容器上标明的电压是电容器长时间工作时所能承受的最大电压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拓展.eps" descr="id:2147492622;FounderCES"/>
          <p:cNvPicPr/>
          <p:nvPr/>
        </p:nvPicPr>
        <p:blipFill>
          <a:blip r:embed="rId1"/>
          <a:stretch>
            <a:fillRect/>
          </a:stretch>
        </p:blipFill>
        <p:spPr>
          <a:xfrm>
            <a:off x="541259" y="1143406"/>
            <a:ext cx="1186294" cy="331199"/>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5375126" y="3068960"/>
            <a:ext cx="1152128" cy="784614"/>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矩形 2"/>
          <p:cNvSpPr/>
          <p:nvPr/>
        </p:nvSpPr>
        <p:spPr bwMode="auto">
          <a:xfrm>
            <a:off x="9010210" y="4058218"/>
            <a:ext cx="2413588" cy="784614"/>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11670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最大值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写正弦式交变电流电动势瞬时值表达式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时要用到最大值，最大值</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平均值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求某一过程中的电动势用平均值，</a:t>
                </a:r>
                <a14:m>
                  <m:oMath xmlns:m="http://schemas.openxmlformats.org/officeDocument/2006/math">
                    <m:bar>
                      <m:barPr>
                        <m:pos m:val="top"/>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e>
                    </m:bar>
                  </m:oMath>
                </a14:m>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𝒕</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计算通过线圈某一横截面的电荷量时用电流的平均值，即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𝑰</m:t>
                        </m:r>
                      </m:e>
                    </m:bar>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bar>
                          <m:barPr>
                            <m:pos m:val="top"/>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ba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ba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b>
                            <m:r>
                              <m:rPr>
                                <m:nor/>
                              </m:rPr>
                              <a:rPr lang="zh-CN" altLang="zh-CN" b="1" baseline="-25000">
                                <a:solidFill>
                                  <a:srgbClr val="000000"/>
                                </a:solidFill>
                                <a:latin typeface="Cambria Math" panose="02040503050406030204" pitchFamily="18" charset="0"/>
                                <a:ea typeface="宋体" panose="02010600030101010101" pitchFamily="2" charset="-122"/>
                                <a:cs typeface="Times New Roman" panose="02020603050405020304" pitchFamily="18" charset="0"/>
                              </a:rPr>
                              <m:t>总</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116705"/>
              </a:xfrm>
              <a:blipFill rotWithShape="1">
                <a:blip r:embed="rId1"/>
                <a:stretch>
                  <a:fillRect l="-2" t="-15" r="1" b="15"/>
                </a:stretch>
              </a:blipFill>
            </p:spPr>
            <p:txBody>
              <a:bodyPr/>
              <a:lstStyle/>
              <a:p>
                <a:r>
                  <a:rPr lang="zh-CN" altLang="en-US">
                    <a:noFill/>
                  </a:rPr>
                  <a:t> </a:t>
                </a:r>
              </a:p>
            </p:txBody>
          </p:sp>
        </mc:Fallback>
      </mc:AlternateContent>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6938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图甲所示为一交流电压随时间变化的图像，每个周期内，前二分之一周期电压按正弦规律变化，后二分之一周期电压恒定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若将此交流电压接在如图乙所示的电路中，电阻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阻值为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理想交流电压表读数为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理想交流电流表读数为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0.8 A</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消耗的电功率为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W</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内产生的热量为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2 025 J</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4797489"/>
            <a:ext cx="826824" cy="295189"/>
          </a:xfrm>
          <a:prstGeom prst="rect">
            <a:avLst/>
          </a:prstGeom>
        </p:spPr>
      </p:pic>
      <p:sp>
        <p:nvSpPr>
          <p:cNvPr id="5" name="矩形 4"/>
          <p:cNvSpPr/>
          <p:nvPr/>
        </p:nvSpPr>
        <p:spPr>
          <a:xfrm>
            <a:off x="1534446" y="4695527"/>
            <a:ext cx="407484" cy="461665"/>
          </a:xfrm>
          <a:prstGeom prst="rect">
            <a:avLst/>
          </a:prstGeom>
        </p:spPr>
        <p:txBody>
          <a:bodyPr wrap="none">
            <a:spAutoFit/>
          </a:bodyPr>
          <a:lstStyle/>
          <a:p>
            <a:r>
              <a:rPr lang="en-US" altLang="zh-CN" sz="2400" dirty="0">
                <a:solidFill>
                  <a:srgbClr val="000000"/>
                </a:solidFill>
              </a:rPr>
              <a:t>D</a:t>
            </a:r>
            <a:endParaRPr lang="zh-CN" altLang="en-US" sz="2400" dirty="0"/>
          </a:p>
        </p:txBody>
      </p:sp>
      <p:pic>
        <p:nvPicPr>
          <p:cNvPr id="6" name="sf512.jpg" descr="id:2147492636;FounderCES"/>
          <p:cNvPicPr/>
          <p:nvPr/>
        </p:nvPicPr>
        <p:blipFill>
          <a:blip r:embed="rId3"/>
          <a:stretch>
            <a:fillRect/>
          </a:stretch>
        </p:blipFill>
        <p:spPr>
          <a:xfrm>
            <a:off x="5650318" y="2649128"/>
            <a:ext cx="3257757" cy="1539237"/>
          </a:xfrm>
          <a:prstGeom prst="rect">
            <a:avLst/>
          </a:prstGeom>
        </p:spPr>
      </p:pic>
      <p:pic>
        <p:nvPicPr>
          <p:cNvPr id="7" name="sf513.jpg" descr="id:2147492643;FounderCES"/>
          <p:cNvPicPr/>
          <p:nvPr/>
        </p:nvPicPr>
        <p:blipFill>
          <a:blip r:embed="rId4"/>
          <a:stretch>
            <a:fillRect/>
          </a:stretch>
        </p:blipFill>
        <p:spPr>
          <a:xfrm>
            <a:off x="9479582" y="3045437"/>
            <a:ext cx="1440160" cy="1142928"/>
          </a:xfrm>
          <a:prstGeom prst="rect">
            <a:avLst/>
          </a:prstGeom>
        </p:spPr>
      </p:pic>
      <p:sp>
        <p:nvSpPr>
          <p:cNvPr id="9" name="矩形 8"/>
          <p:cNvSpPr/>
          <p:nvPr/>
        </p:nvSpPr>
        <p:spPr>
          <a:xfrm>
            <a:off x="6390767" y="4173152"/>
            <a:ext cx="4456967"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346710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交流电压有效值为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根据有效值定义可得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𝐦𝟏</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m:rPr>
                                <m:nor/>
                              </m:rPr>
                              <a:rPr lang="zh-CN" altLang="zh-CN" b="1">
                                <a:solidFill>
                                  <a:srgbClr val="000000"/>
                                </a:solidFill>
                                <a:latin typeface="楷体" panose="02010609060101010101" pitchFamily="49" charset="-122"/>
                                <a:ea typeface="楷体" panose="02010609060101010101" pitchFamily="49" charset="-122"/>
                                <a:cs typeface="Times New Roman" panose="02020603050405020304" pitchFamily="18" charset="0"/>
                              </a:rPr>
                              <m:t>有</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则理想交流电压表读数为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45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根据欧姆定律可得理想交流电流表读数为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m:rPr>
                                <m:nor/>
                              </m:rP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有</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0.9 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消耗的电功率为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40.5 W</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 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内产生的热量为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2 025 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3467100"/>
              </a:xfrm>
              <a:blipFill rotWithShape="1">
                <a:blip r:embed="rId1"/>
                <a:stretch>
                  <a:fillRect l="-2" t="-16" r="1" b="16"/>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1333533"/>
            <a:ext cx="826824" cy="295189"/>
          </a:xfrm>
          <a:prstGeom prst="rect">
            <a:avLst/>
          </a:prstGeom>
        </p:spPr>
      </p:pic>
      <p:pic>
        <p:nvPicPr>
          <p:cNvPr id="5" name="sf512.jpg" descr="id:2147492636;FounderCES"/>
          <p:cNvPicPr/>
          <p:nvPr/>
        </p:nvPicPr>
        <p:blipFill>
          <a:blip r:embed="rId3"/>
          <a:stretch>
            <a:fillRect/>
          </a:stretch>
        </p:blipFill>
        <p:spPr>
          <a:xfrm>
            <a:off x="3130038" y="4077072"/>
            <a:ext cx="3257757" cy="1539237"/>
          </a:xfrm>
          <a:prstGeom prst="rect">
            <a:avLst/>
          </a:prstGeom>
        </p:spPr>
      </p:pic>
      <p:pic>
        <p:nvPicPr>
          <p:cNvPr id="6" name="sf513.jpg" descr="id:2147492643;FounderCES"/>
          <p:cNvPicPr/>
          <p:nvPr/>
        </p:nvPicPr>
        <p:blipFill>
          <a:blip r:embed="rId4"/>
          <a:stretch>
            <a:fillRect/>
          </a:stretch>
        </p:blipFill>
        <p:spPr>
          <a:xfrm>
            <a:off x="6959302" y="4473381"/>
            <a:ext cx="1440160" cy="1142928"/>
          </a:xfrm>
          <a:prstGeom prst="rect">
            <a:avLst/>
          </a:prstGeom>
        </p:spPr>
      </p:pic>
      <p:sp>
        <p:nvSpPr>
          <p:cNvPr id="7" name="矩形 6"/>
          <p:cNvSpPr/>
          <p:nvPr/>
        </p:nvSpPr>
        <p:spPr>
          <a:xfrm>
            <a:off x="3870487" y="5601096"/>
            <a:ext cx="4456967"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84591"/>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图所示，线圈</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的面积是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 m</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，共</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匝，线圈电阻为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，外接电阻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 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，匀强磁场的磁感应强度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 r/min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的转速绕垂直于磁场方向的轴匀速旋转</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线圈中感应电动势的最大值是多少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84591"/>
              </a:xfrm>
              <a:blipFill rotWithShape="1">
                <a:blip r:embed="rId1"/>
                <a:stretch>
                  <a:fillRect l="-2" t="-1252" r="1" b="19"/>
                </a:stretch>
              </a:blipFill>
            </p:spPr>
            <p:txBody>
              <a:bodyPr/>
              <a:lstStyle/>
              <a:p>
                <a:r>
                  <a:rPr lang="zh-CN" altLang="en-US">
                    <a:noFill/>
                  </a:rPr>
                  <a:t> </a:t>
                </a:r>
              </a:p>
            </p:txBody>
          </p:sp>
        </mc:Fallback>
      </mc:AlternateContent>
      <p:pic>
        <p:nvPicPr>
          <p:cNvPr id="3" name="24典例3.eps" descr="id:2147490040;FounderCES"/>
          <p:cNvPicPr/>
          <p:nvPr/>
        </p:nvPicPr>
        <p:blipFill>
          <a:blip r:embed="rId2"/>
          <a:stretch>
            <a:fillRect/>
          </a:stretch>
        </p:blipFill>
        <p:spPr>
          <a:xfrm>
            <a:off x="478582" y="902819"/>
            <a:ext cx="1080120" cy="348382"/>
          </a:xfrm>
          <a:prstGeom prst="rect">
            <a:avLst/>
          </a:prstGeom>
        </p:spPr>
      </p:pic>
      <p:pic>
        <p:nvPicPr>
          <p:cNvPr id="5" name="24答案.eps" descr="id:2147489956;FounderCES"/>
          <p:cNvPicPr/>
          <p:nvPr/>
        </p:nvPicPr>
        <p:blipFill>
          <a:blip r:embed="rId3"/>
          <a:stretch>
            <a:fillRect/>
          </a:stretch>
        </p:blipFill>
        <p:spPr>
          <a:xfrm>
            <a:off x="497192" y="3344533"/>
            <a:ext cx="826824" cy="295189"/>
          </a:xfrm>
          <a:prstGeom prst="rect">
            <a:avLst/>
          </a:prstGeom>
        </p:spPr>
      </p:pic>
      <p:sp>
        <p:nvSpPr>
          <p:cNvPr id="6" name="矩形 5"/>
          <p:cNvSpPr/>
          <p:nvPr/>
        </p:nvSpPr>
        <p:spPr>
          <a:xfrm>
            <a:off x="1702718" y="3159630"/>
            <a:ext cx="808235" cy="587981"/>
          </a:xfrm>
          <a:prstGeom prst="rect">
            <a:avLst/>
          </a:prstGeom>
        </p:spPr>
        <p:txBody>
          <a:bodyPr wrap="none">
            <a:spAutoFit/>
          </a:bodyPr>
          <a:lstStyle/>
          <a:p>
            <a:pPr algn="just">
              <a:lnSpc>
                <a:spcPct val="150000"/>
              </a:lnSpc>
              <a:spcAft>
                <a:spcPts val="0"/>
              </a:spcAft>
            </a:pPr>
            <a:r>
              <a:rPr lang="en-US" altLang="zh-CN" sz="2400" dirty="0">
                <a:solidFill>
                  <a:srgbClr val="000000"/>
                </a:solidFill>
              </a:rPr>
              <a:t>50</a:t>
            </a:r>
            <a:r>
              <a:rPr lang="en-US" altLang="zh-CN" sz="2400" dirty="0">
                <a:solidFill>
                  <a:srgbClr val="000000"/>
                </a:solidFill>
                <a:ea typeface="楷体" panose="02010609060101010101" pitchFamily="49" charset="-122"/>
              </a:rPr>
              <a:t> </a:t>
            </a:r>
            <a:r>
              <a:rPr lang="en-US" altLang="zh-CN" sz="2400" dirty="0">
                <a:solidFill>
                  <a:srgbClr val="000000"/>
                </a:solidFill>
                <a:latin typeface="Book Antiqua" panose="02040602050305030304" pitchFamily="18" charset="0"/>
                <a:cs typeface="Times New Roman" panose="02020603050405020304" pitchFamily="18" charset="0"/>
              </a:rPr>
              <a:t>V</a:t>
            </a:r>
            <a:endParaRPr lang="zh-CN" altLang="zh-CN" sz="1050" dirty="0">
              <a:solidFill>
                <a:srgbClr val="000000"/>
              </a:solidFill>
              <a:cs typeface="Times New Roman" panose="02020603050405020304" pitchFamily="18" charset="0"/>
            </a:endParaRPr>
          </a:p>
        </p:txBody>
      </p:sp>
      <p:pic>
        <p:nvPicPr>
          <p:cNvPr id="7" name="f294.jpg" descr="id:2147492671;FounderCES"/>
          <p:cNvPicPr/>
          <p:nvPr/>
        </p:nvPicPr>
        <p:blipFill>
          <a:blip r:embed="rId4"/>
          <a:stretch>
            <a:fillRect/>
          </a:stretch>
        </p:blipFill>
        <p:spPr>
          <a:xfrm>
            <a:off x="6959302" y="3159630"/>
            <a:ext cx="1905616" cy="2407228"/>
          </a:xfrm>
          <a:prstGeom prst="rect">
            <a:avLst/>
          </a:prstGeom>
        </p:spPr>
      </p:pic>
      <p:pic>
        <p:nvPicPr>
          <p:cNvPr id="8" name="24解析.eps" descr="id:2147489949;FounderCES"/>
          <p:cNvPicPr/>
          <p:nvPr/>
        </p:nvPicPr>
        <p:blipFill>
          <a:blip r:embed="rId5"/>
          <a:stretch>
            <a:fillRect/>
          </a:stretch>
        </p:blipFill>
        <p:spPr>
          <a:xfrm>
            <a:off x="497192" y="3879877"/>
            <a:ext cx="826824" cy="295189"/>
          </a:xfrm>
          <a:prstGeom prst="rect">
            <a:avLst/>
          </a:prstGeom>
        </p:spPr>
      </p:pic>
      <mc:AlternateContent xmlns:mc="http://schemas.openxmlformats.org/markup-compatibility/2006">
        <mc:Choice xmlns:a14="http://schemas.microsoft.com/office/drawing/2010/main" Requires="a14">
          <p:sp>
            <p:nvSpPr>
              <p:cNvPr id="9" name="内容占位符 2"/>
              <p:cNvSpPr txBox="1"/>
              <p:nvPr/>
            </p:nvSpPr>
            <p:spPr bwMode="auto">
              <a:xfrm>
                <a:off x="360854" y="3679953"/>
                <a:ext cx="11485848" cy="2487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转速为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r/min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则线圈转动的角速度为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10π</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rad/s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线圈中感应电动势的最大值为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0.05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10π</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9" name="内容占位符 2"/>
              <p:cNvSpPr txBox="1">
                <a:spLocks noRot="1" noChangeAspect="1" noMove="1" noResize="1" noEditPoints="1" noAdjustHandles="1" noChangeArrowheads="1" noChangeShapeType="1" noTextEdit="1"/>
              </p:cNvSpPr>
              <p:nvPr/>
            </p:nvSpPr>
            <p:spPr bwMode="auto">
              <a:xfrm>
                <a:off x="360854" y="3679953"/>
                <a:ext cx="11485848" cy="2487989"/>
              </a:xfrm>
              <a:prstGeom prst="rect">
                <a:avLst/>
              </a:prstGeom>
              <a:blipFill rotWithShape="1">
                <a:blip r:embed="rId6"/>
                <a:stretch>
                  <a:fillRect l="-2" t="-5" r="1" b="-195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若从线圈处于中性面位置开始计时，写出线圈中感应电动势的瞬时值表达式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f294.jpg" descr="id:2147492671;FounderCES"/>
          <p:cNvPicPr/>
          <p:nvPr/>
        </p:nvPicPr>
        <p:blipFill>
          <a:blip r:embed="rId1"/>
          <a:stretch>
            <a:fillRect/>
          </a:stretch>
        </p:blipFill>
        <p:spPr>
          <a:xfrm>
            <a:off x="7003395" y="1610588"/>
            <a:ext cx="1905616" cy="2407228"/>
          </a:xfrm>
          <a:prstGeom prst="rect">
            <a:avLst/>
          </a:prstGeom>
        </p:spPr>
      </p:pic>
      <p:pic>
        <p:nvPicPr>
          <p:cNvPr id="4" name="24答案.eps" descr="id:2147489956;FounderCES"/>
          <p:cNvPicPr/>
          <p:nvPr/>
        </p:nvPicPr>
        <p:blipFill>
          <a:blip r:embed="rId2"/>
          <a:stretch>
            <a:fillRect/>
          </a:stretch>
        </p:blipFill>
        <p:spPr>
          <a:xfrm>
            <a:off x="525185" y="1462994"/>
            <a:ext cx="826824" cy="295189"/>
          </a:xfrm>
          <a:prstGeom prst="rect">
            <a:avLst/>
          </a:prstGeom>
        </p:spPr>
      </p:pic>
      <p:sp>
        <p:nvSpPr>
          <p:cNvPr id="5" name="矩形 4"/>
          <p:cNvSpPr/>
          <p:nvPr/>
        </p:nvSpPr>
        <p:spPr>
          <a:xfrm>
            <a:off x="1613671" y="1250098"/>
            <a:ext cx="2478405" cy="645160"/>
          </a:xfrm>
          <a:prstGeom prst="rect">
            <a:avLst/>
          </a:prstGeom>
        </p:spPr>
        <p:txBody>
          <a:bodyPr wrap="none">
            <a:spAutoFit/>
          </a:bodyPr>
          <a:lstStyle/>
          <a:p>
            <a:pPr algn="just">
              <a:lnSpc>
                <a:spcPct val="150000"/>
              </a:lnSpc>
              <a:spcAft>
                <a:spcPts val="0"/>
              </a:spcAft>
            </a:pPr>
            <a:r>
              <a:rPr lang="en-US" altLang="zh-CN" sz="2400" i="1" dirty="0">
                <a:solidFill>
                  <a:srgbClr val="000000"/>
                </a:solidFill>
                <a:cs typeface="Times New Roman" panose="02020603050405020304" pitchFamily="18" charset="0"/>
              </a:rPr>
              <a:t>e</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50sin 10π</a:t>
            </a:r>
            <a:r>
              <a:rPr lang="en-US" altLang="zh-CN" sz="2400" i="1" dirty="0">
                <a:solidFill>
                  <a:srgbClr val="000000"/>
                </a:solidFill>
                <a:cs typeface="Times New Roman" panose="02020603050405020304" pitchFamily="18" charset="0"/>
              </a:rPr>
              <a:t>t</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latin typeface="Book Antiqua" panose="02040602050305030304" pitchFamily="18" charset="0"/>
                <a:cs typeface="Times New Roman" panose="02020603050405020304" pitchFamily="18" charset="0"/>
              </a:rPr>
              <a:t>V</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6" name="24解析.eps" descr="id:2147489949;FounderCES"/>
          <p:cNvPicPr/>
          <p:nvPr/>
        </p:nvPicPr>
        <p:blipFill>
          <a:blip r:embed="rId3"/>
          <a:stretch>
            <a:fillRect/>
          </a:stretch>
        </p:blipFill>
        <p:spPr>
          <a:xfrm>
            <a:off x="515854" y="2072741"/>
            <a:ext cx="826824" cy="295189"/>
          </a:xfrm>
          <a:prstGeom prst="rect">
            <a:avLst/>
          </a:prstGeom>
        </p:spPr>
      </p:pic>
      <p:sp>
        <p:nvSpPr>
          <p:cNvPr id="7" name="内容占位符 2"/>
          <p:cNvSpPr txBox="1"/>
          <p:nvPr/>
        </p:nvSpPr>
        <p:spPr bwMode="auto">
          <a:xfrm>
            <a:off x="360854" y="1872817"/>
            <a:ext cx="11485848"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感应电动势的瞬时值表达式为</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50sin 10π</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电路中理想电压表和理想电流表的示数各是多少</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f294.jpg" descr="id:2147492671;FounderCES"/>
          <p:cNvPicPr/>
          <p:nvPr/>
        </p:nvPicPr>
        <p:blipFill>
          <a:blip r:embed="rId1"/>
          <a:stretch>
            <a:fillRect/>
          </a:stretch>
        </p:blipFill>
        <p:spPr>
          <a:xfrm>
            <a:off x="8543478" y="1772816"/>
            <a:ext cx="1905616" cy="2407228"/>
          </a:xfrm>
          <a:prstGeom prst="rect">
            <a:avLst/>
          </a:prstGeom>
        </p:spPr>
      </p:pic>
      <p:pic>
        <p:nvPicPr>
          <p:cNvPr id="4" name="24答案.eps" descr="id:2147489956;FounderCES"/>
          <p:cNvPicPr/>
          <p:nvPr/>
        </p:nvPicPr>
        <p:blipFill>
          <a:blip r:embed="rId2"/>
          <a:stretch>
            <a:fillRect/>
          </a:stretch>
        </p:blipFill>
        <p:spPr>
          <a:xfrm>
            <a:off x="525185" y="1600425"/>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822398" y="1218160"/>
                <a:ext cx="2060949" cy="908005"/>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a:solidFill>
                      <a:srgbClr val="000000"/>
                    </a:solidFill>
                    <a:cs typeface="Times New Roman" panose="02020603050405020304" pitchFamily="18" charset="0"/>
                  </a:rPr>
                  <a:t>A</a:t>
                </a:r>
                <a:endParaRPr lang="zh-CN" altLang="zh-CN" sz="105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822398" y="1218160"/>
                <a:ext cx="2060949" cy="908005"/>
              </a:xfrm>
              <a:prstGeom prst="rect">
                <a:avLst/>
              </a:prstGeom>
              <a:blipFill rotWithShape="1">
                <a:blip r:embed="rId3"/>
                <a:stretch>
                  <a:fillRect l="-28" t="-25" r="16" b="-1518"/>
                </a:stretch>
              </a:blipFill>
            </p:spPr>
            <p:txBody>
              <a:bodyPr/>
              <a:lstStyle/>
              <a:p>
                <a:r>
                  <a:rPr lang="zh-CN" altLang="en-US">
                    <a:noFill/>
                  </a:rPr>
                  <a:t> </a:t>
                </a:r>
              </a:p>
            </p:txBody>
          </p:sp>
        </mc:Fallback>
      </mc:AlternateContent>
      <p:pic>
        <p:nvPicPr>
          <p:cNvPr id="6" name="24解析.eps" descr="id:2147489949;FounderCES"/>
          <p:cNvPicPr/>
          <p:nvPr/>
        </p:nvPicPr>
        <p:blipFill>
          <a:blip r:embed="rId4"/>
          <a:stretch>
            <a:fillRect/>
          </a:stretch>
        </p:blipFill>
        <p:spPr>
          <a:xfrm>
            <a:off x="515854" y="2332780"/>
            <a:ext cx="826824" cy="295189"/>
          </a:xfrm>
          <a:prstGeom prst="rect">
            <a:avLst/>
          </a:prstGeom>
        </p:spPr>
      </p:pic>
      <mc:AlternateContent xmlns:mc="http://schemas.openxmlformats.org/markup-compatibility/2006">
        <mc:Choice xmlns:a14="http://schemas.microsoft.com/office/drawing/2010/main" Requires="a14">
          <p:sp>
            <p:nvSpPr>
              <p:cNvPr id="7" name="内容占位符 2"/>
              <p:cNvSpPr txBox="1"/>
              <p:nvPr/>
            </p:nvSpPr>
            <p:spPr bwMode="auto">
              <a:xfrm>
                <a:off x="360854" y="2132856"/>
                <a:ext cx="11485848" cy="324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的有效值为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𝟓𝟎</m:t>
                        </m:r>
                      </m:num>
                      <m:den>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0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25</a:t>
                </a:r>
                <a14:m>
                  <m:oMath xmlns:m="http://schemas.openxmlformats.org/officeDocument/2006/math">
                    <m:rad>
                      <m:radPr>
                        <m:degHide m:val="on"/>
                        <m:ctrlPr>
                          <a:rPr lang="zh-CN" altLang="zh-CN" sz="20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0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sz="20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000"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则电流表的示数为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电压表的示数为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2"/>
              <p:cNvSpPr txBox="1">
                <a:spLocks noRot="1" noChangeAspect="1" noMove="1" noResize="1" noEditPoints="1" noAdjustHandles="1" noChangeArrowheads="1" noChangeShapeType="1" noTextEdit="1"/>
              </p:cNvSpPr>
              <p:nvPr/>
            </p:nvSpPr>
            <p:spPr bwMode="auto">
              <a:xfrm>
                <a:off x="360854" y="2132856"/>
                <a:ext cx="11485848" cy="3248660"/>
              </a:xfrm>
              <a:prstGeom prst="rect">
                <a:avLst/>
              </a:prstGeom>
              <a:blipFill rotWithShape="1">
                <a:blip r:embed="rId5"/>
                <a:stretch>
                  <a:fillRect l="-2" t="-16" r="1" b="1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509474"/>
            <a:ext cx="1266939" cy="350171"/>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1392716"/>
                <a:ext cx="11485848" cy="5031105"/>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周期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和频率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物理意义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描述交变电流变化快慢的物理量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周期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交变电流完成一次周期性变化所需的时间，用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表示，单位是秒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频率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 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内完成周期性变化的次数，用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表示，单位是赫兹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Hz</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角速度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𝒇</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1392716"/>
                <a:ext cx="11485848" cy="5031105"/>
              </a:xfrm>
              <a:blipFill rotWithShape="1">
                <a:blip r:embed="rId3"/>
                <a:stretch>
                  <a:fillRect l="-2" t="-3" r="1" b="3"/>
                </a:stretch>
              </a:blipFill>
            </p:spPr>
            <p:txBody>
              <a:bodyPr/>
              <a:lstStyle/>
              <a:p>
                <a:r>
                  <a:rPr lang="zh-CN" altLang="en-US">
                    <a:noFill/>
                  </a:rPr>
                  <a:t> </a:t>
                </a:r>
              </a:p>
            </p:txBody>
          </p:sp>
        </mc:Fallback>
      </mc:AlternateContent>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峰值</a:t>
            </a:r>
            <a:r>
              <a:rPr lang="zh-CN" altLang="zh-CN" b="1" dirty="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、有效值和相位</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峰值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定义：交变电流的电流或电压所能达到的最大数值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意义：用来表示电流的强弱或电压的高低</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应用：电容器所能承受的电压要高于所加交流电压的峰值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有效值</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定义：让交变电流与恒定电流分别通过大小相同的电阻，如果在交变电流的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一个周期内它们产生的热量相等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，就把这个恒定电流的电流、电压叫作这个交变电流的有效值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360854" y="3707701"/>
            <a:ext cx="937809" cy="62889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lnSpc>
                <a:spcPct val="140000"/>
              </a:lnSpc>
              <a:spcAft>
                <a:spcPts val="0"/>
              </a:spcAft>
            </a:pPr>
            <a:endParaRPr lang="zh-CN" altLang="en-US" sz="2800" kern="100" dirty="0" smtClean="0">
              <a:solidFill>
                <a:srgbClr val="FF0000"/>
              </a:solidFill>
            </a:endParaRPr>
          </a:p>
        </p:txBody>
      </p:sp>
      <p:sp>
        <p:nvSpPr>
          <p:cNvPr id="3" name="矩形 2"/>
          <p:cNvSpPr/>
          <p:nvPr/>
        </p:nvSpPr>
        <p:spPr bwMode="auto">
          <a:xfrm>
            <a:off x="9407575" y="2996952"/>
            <a:ext cx="792088" cy="695575"/>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lnSpc>
                <a:spcPct val="140000"/>
              </a:lnSpc>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95114"/>
              </a:xfrm>
            </p:spPr>
            <p:txBody>
              <a:bodyPr/>
              <a:lstStyle/>
              <a:p>
                <a:pPr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应用：电气设备铭牌上标注的额定电压、额定电流都是有效值，交流电压表和交流电流表测量的都是有效值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以后提到的交变电流的数值，若没有特别说明，都是指有效值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有效值与峰值的关系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对于正弦式交变电流，有效值</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与峰值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之间的关系：</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0.707</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0.707</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95114"/>
              </a:xfrm>
              <a:blipFill rotWithShape="1">
                <a:blip r:embed="rId1"/>
                <a:stretch>
                  <a:fillRect l="-2" t="-17" r="1" b="1"/>
                </a:stretch>
              </a:blipFill>
            </p:spPr>
            <p:txBody>
              <a:bodyPr/>
              <a:lstStyle/>
              <a:p>
                <a:r>
                  <a:rPr lang="zh-CN" altLang="en-US">
                    <a:noFill/>
                  </a:rPr>
                  <a:t> </a:t>
                </a:r>
              </a:p>
            </p:txBody>
          </p:sp>
        </mc:Fallback>
      </mc:AlternateContent>
      <p:sp>
        <p:nvSpPr>
          <p:cNvPr id="5" name="内容占位符 1"/>
          <p:cNvSpPr txBox="1"/>
          <p:nvPr/>
        </p:nvSpPr>
        <p:spPr bwMode="auto">
          <a:xfrm>
            <a:off x="360854" y="4365104"/>
            <a:ext cx="11485848" cy="2099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相位</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相位：反映交变电流任何时刻的状态的物理量，在函数</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称为相位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相位差：两个频率相同的交变电流的相位之差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89851;FounderCES"/>
          <p:cNvPicPr/>
          <p:nvPr/>
        </p:nvPicPr>
        <p:blipFill>
          <a:blip r:embed="rId1"/>
          <a:stretch>
            <a:fillRect/>
          </a:stretch>
        </p:blipFill>
        <p:spPr>
          <a:xfrm>
            <a:off x="390148" y="908720"/>
            <a:ext cx="1279956" cy="340376"/>
          </a:xfrm>
          <a:prstGeom prst="rect">
            <a:avLst/>
          </a:prstGeom>
        </p:spPr>
      </p:pic>
      <p:sp>
        <p:nvSpPr>
          <p:cNvPr id="3" name="内容占位符 2"/>
          <p:cNvSpPr>
            <a:spLocks noGrp="1"/>
          </p:cNvSpPr>
          <p:nvPr>
            <p:ph idx="1"/>
          </p:nvPr>
        </p:nvSpPr>
        <p:spPr>
          <a:xfrm>
            <a:off x="360854" y="746120"/>
            <a:ext cx="11485848" cy="3117392"/>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电感器</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和电容器对交变电流的作用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电感器对交变电流的阻碍作用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感抗：反映电感器对交变电流阻碍作用的大小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影响感抗大小的因素是线圈的自感系数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、交变电流的频率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线圈的自感系数越大、交流频率越高，电感器对交流的阻碍作用就越大，线圈的感抗就越大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5" name="内容占位符 4"/>
          <p:cNvSpPr txBox="1"/>
          <p:nvPr/>
        </p:nvSpPr>
        <p:spPr bwMode="auto">
          <a:xfrm>
            <a:off x="360854" y="3823724"/>
            <a:ext cx="11485848" cy="2600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应用——扼流圈</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低频扼流圈：自感系数大，对低频交流有较大的阻碍作用，它的作用是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通直流，阻交流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lnSpc>
                <a:spcPct val="140000"/>
              </a:lnSpc>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高频扼流圈：自感系数小，对低频交流的阻碍作用较小，对高频交流的阻碍作用很大，其作用是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通低频，阻高频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内容占位符 4"/>
          <p:cNvSpPr>
            <a:spLocks noGrp="1"/>
          </p:cNvSpPr>
          <p:nvPr>
            <p:ph idx="1"/>
          </p:nvPr>
        </p:nvSpPr>
        <p:spPr>
          <a:xfrm>
            <a:off x="360854" y="746120"/>
            <a:ext cx="11485848" cy="499175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电容器对交变电流的阻碍作用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容抗：交流是能够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电容器的，但是在交流电路中，由于电容器不断地充、放电，所以电容器极板上所带电荷对定向移动的电荷有阻碍作用，物理学上把这种阻碍作用称之为容抗</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容抗反映了电容对交流的阻碍作用，电容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越大，交变电流频率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越高，容抗越小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隔直电容：</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隔直流，通交流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高频旁路电容：让高频交流信号通过电容器所在的电路，而将低频信号送到下一级，作用为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通高频，阻低频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1358701" y="5013176"/>
            <a:ext cx="848074" cy="535902"/>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484784"/>
                <a:ext cx="11485848" cy="423840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从</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图像上理解描述交变电流的物理量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交变电流的图像可以直观地体现出峰值、周期等物理量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从交变电流图像容易得到周期，进而可以计算出频率、角速度、转速等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峰值：也叫最大值，是所有瞬时值中的最大数值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在正弦式交变电流图像上峰值等于波峰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波谷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对应的相关数值</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有效值：对于图像是正弦或余弦函数图像的交变电流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即正弦式交变电流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，其有效值为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𝐦</m:t>
                            </m:r>
                          </m:sub>
                        </m:sSub>
                      </m:num>
                      <m:den>
                        <m:rad>
                          <m:radPr>
                            <m:degHide m:val="on"/>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e>
                        </m:rad>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484784"/>
                <a:ext cx="11485848" cy="4238404"/>
              </a:xfrm>
              <a:blipFill rotWithShape="1">
                <a:blip r:embed="rId3"/>
                <a:stretch>
                  <a:fillRect l="-2" t="-4" r="1" b="13"/>
                </a:stretch>
              </a:blipFill>
            </p:spPr>
            <p:txBody>
              <a:bodyPr/>
              <a:lstStyle/>
              <a:p>
                <a:r>
                  <a:rPr lang="zh-CN" altLang="en-US">
                    <a:noFill/>
                  </a:rPr>
                  <a:t> </a:t>
                </a:r>
              </a:p>
            </p:txBody>
          </p:sp>
        </mc:Fallback>
      </mc:AlternateContent>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78530" y="5582969"/>
            <a:ext cx="826824" cy="295189"/>
          </a:xfrm>
          <a:prstGeom prst="rect">
            <a:avLst/>
          </a:prstGeom>
        </p:spPr>
      </p:pic>
      <p:sp>
        <p:nvSpPr>
          <p:cNvPr id="5" name="矩形 4"/>
          <p:cNvSpPr/>
          <p:nvPr/>
        </p:nvSpPr>
        <p:spPr>
          <a:xfrm>
            <a:off x="1540040" y="5487615"/>
            <a:ext cx="630301" cy="461665"/>
          </a:xfrm>
          <a:prstGeom prst="rect">
            <a:avLst/>
          </a:prstGeom>
        </p:spPr>
        <p:txBody>
          <a:bodyPr wrap="none">
            <a:spAutoFit/>
          </a:bodyPr>
          <a:lstStyle/>
          <a:p>
            <a:r>
              <a:rPr lang="en-US" altLang="zh-CN" sz="2400" dirty="0">
                <a:solidFill>
                  <a:srgbClr val="000000"/>
                </a:solidFill>
              </a:rPr>
              <a:t>AD</a:t>
            </a:r>
            <a:endParaRPr lang="zh-CN" altLang="en-US" sz="2400" dirty="0"/>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97889"/>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如图甲所示为交流发电机示意图，匀强磁场磁感应强度为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，矩形线圈</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的匝数为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、总电阻为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以角速度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匀速转动，线圈与外电阻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和理想交流电流表形成闭合回路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图乙所示是线圈转动过程中产生的感应电动势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变化的图像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电动势的最大值为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电流的最大值为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𝑵𝑩𝑺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时刻穿过线圈的磁通量为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时间内穿过线圈的磁通量变化量为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697889"/>
              </a:xfrm>
              <a:blipFill rotWithShape="1">
                <a:blip r:embed="rId3"/>
                <a:stretch>
                  <a:fillRect l="-2" t="-13" r="1" b="-659"/>
                </a:stretch>
              </a:blipFill>
            </p:spPr>
            <p:txBody>
              <a:bodyPr/>
              <a:lstStyle/>
              <a:p>
                <a:r>
                  <a:rPr lang="zh-CN" altLang="en-US">
                    <a:noFill/>
                  </a:rPr>
                  <a:t> </a:t>
                </a:r>
              </a:p>
            </p:txBody>
          </p:sp>
        </mc:Fallback>
      </mc:AlternateContent>
      <p:pic>
        <p:nvPicPr>
          <p:cNvPr id="6" name="djy487.jpg" descr="id:2147492579;FounderCES"/>
          <p:cNvPicPr/>
          <p:nvPr/>
        </p:nvPicPr>
        <p:blipFill>
          <a:blip r:embed="rId4"/>
          <a:stretch>
            <a:fillRect/>
          </a:stretch>
        </p:blipFill>
        <p:spPr>
          <a:xfrm>
            <a:off x="6490542" y="3248370"/>
            <a:ext cx="1866225" cy="1684437"/>
          </a:xfrm>
          <a:prstGeom prst="rect">
            <a:avLst/>
          </a:prstGeom>
        </p:spPr>
      </p:pic>
      <p:pic>
        <p:nvPicPr>
          <p:cNvPr id="7" name="djy488.jpg" descr="id:2147492586;FounderCES"/>
          <p:cNvPicPr/>
          <p:nvPr/>
        </p:nvPicPr>
        <p:blipFill>
          <a:blip r:embed="rId5"/>
          <a:stretch>
            <a:fillRect/>
          </a:stretch>
        </p:blipFill>
        <p:spPr>
          <a:xfrm>
            <a:off x="8687494" y="3501008"/>
            <a:ext cx="2304256" cy="1308291"/>
          </a:xfrm>
          <a:prstGeom prst="rect">
            <a:avLst/>
          </a:prstGeom>
        </p:spPr>
      </p:pic>
      <p:sp>
        <p:nvSpPr>
          <p:cNvPr id="9" name="矩形 8"/>
          <p:cNvSpPr/>
          <p:nvPr/>
        </p:nvSpPr>
        <p:spPr>
          <a:xfrm>
            <a:off x="7161949" y="4835238"/>
            <a:ext cx="2893697"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59014"/>
            <a:ext cx="826824" cy="29518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278968" cy="2473754"/>
              </a:xfrm>
            </p:spPr>
            <p:txBody>
              <a:bodyPr/>
              <a:lstStyle/>
              <a:p>
                <a:pPr algn="dist" hangingPunct="0">
                  <a:spcAft>
                    <a:spcPts val="0"/>
                  </a:spcAft>
                </a:pPr>
                <a:r>
                  <a:rPr lang="en-US"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300" b="1" spc="-50"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sz="2300" b="1" spc="-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图像可知</a:t>
                </a:r>
                <a:r>
                  <a:rPr lang="zh-CN" altLang="zh-CN" sz="2300" b="1"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该发电机产生的是正弦式交变电流</a:t>
                </a:r>
                <a:r>
                  <a:rPr lang="zh-CN" altLang="zh-CN" sz="2300" b="1"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spc="-5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电动势最大值为</a:t>
                </a:r>
                <a:r>
                  <a:rPr lang="en-US" altLang="zh-CN" sz="2300" b="1" i="1" spc="-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sz="2300" b="1" spc="-5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spc="-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spc="-5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zh-CN" altLang="zh-CN" sz="2300" b="1" spc="-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spc="-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电流的最大值为</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sz="23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𝑵𝑩𝑺</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sz="23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时刻感应电动势最大</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则此时穿过线圈的磁通量为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由图像可知</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时刻穿过线圈的磁通量均为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时间内穿过线圈的磁通量变化量为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278968" cy="2473754"/>
              </a:xfrm>
              <a:blipFill rotWithShape="1">
                <a:blip r:embed="rId2"/>
                <a:stretch>
                  <a:fillRect l="-2" t="-25" r="2" b="17"/>
                </a:stretch>
              </a:blipFill>
            </p:spPr>
            <p:txBody>
              <a:bodyPr/>
              <a:lstStyle/>
              <a:p>
                <a:r>
                  <a:rPr lang="zh-CN" altLang="en-US">
                    <a:noFill/>
                  </a:rPr>
                  <a:t> </a:t>
                </a:r>
              </a:p>
            </p:txBody>
          </p:sp>
        </mc:Fallback>
      </mc:AlternateContent>
      <p:pic>
        <p:nvPicPr>
          <p:cNvPr id="4" name="djy487.jpg" descr="id:2147492579;FounderCES"/>
          <p:cNvPicPr/>
          <p:nvPr/>
        </p:nvPicPr>
        <p:blipFill>
          <a:blip r:embed="rId3"/>
          <a:stretch>
            <a:fillRect/>
          </a:stretch>
        </p:blipFill>
        <p:spPr>
          <a:xfrm>
            <a:off x="3682230" y="3356992"/>
            <a:ext cx="1866225" cy="1684437"/>
          </a:xfrm>
          <a:prstGeom prst="rect">
            <a:avLst/>
          </a:prstGeom>
        </p:spPr>
      </p:pic>
      <p:pic>
        <p:nvPicPr>
          <p:cNvPr id="5" name="djy488.jpg" descr="id:2147492586;FounderCES"/>
          <p:cNvPicPr/>
          <p:nvPr/>
        </p:nvPicPr>
        <p:blipFill>
          <a:blip r:embed="rId4"/>
          <a:stretch>
            <a:fillRect/>
          </a:stretch>
        </p:blipFill>
        <p:spPr>
          <a:xfrm>
            <a:off x="5879182" y="3609630"/>
            <a:ext cx="2304256" cy="1308291"/>
          </a:xfrm>
          <a:prstGeom prst="rect">
            <a:avLst/>
          </a:prstGeom>
        </p:spPr>
      </p:pic>
      <p:sp>
        <p:nvSpPr>
          <p:cNvPr id="6" name="矩形 5"/>
          <p:cNvSpPr/>
          <p:nvPr/>
        </p:nvSpPr>
        <p:spPr>
          <a:xfrm>
            <a:off x="4353637" y="4943860"/>
            <a:ext cx="2893697" cy="576248"/>
          </a:xfrm>
          <a:prstGeom prst="rect">
            <a:avLst/>
          </a:prstGeom>
        </p:spPr>
        <p:txBody>
          <a:bodyPr wrap="square">
            <a:spAutoFit/>
          </a:bodyPr>
          <a:lstStyle/>
          <a:p>
            <a:pPr algn="just">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3851</Words>
  <Application>WPS 演示</Application>
  <PresentationFormat>自定义</PresentationFormat>
  <Paragraphs>165</Paragraphs>
  <Slides>19</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19</vt:i4>
      </vt:variant>
    </vt:vector>
  </HeadingPairs>
  <TitlesOfParts>
    <vt:vector size="32" baseType="lpstr">
      <vt:lpstr>Arial</vt:lpstr>
      <vt:lpstr>宋体</vt:lpstr>
      <vt:lpstr>Wingdings</vt:lpstr>
      <vt:lpstr>Times New Roman</vt:lpstr>
      <vt:lpstr>楷体</vt:lpstr>
      <vt:lpstr>微软雅黑</vt:lpstr>
      <vt:lpstr>黑体</vt:lpstr>
      <vt:lpstr>Cambria Math</vt:lpstr>
      <vt:lpstr>仿宋</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401</cp:revision>
  <dcterms:created xsi:type="dcterms:W3CDTF">2020-11-06T05:24:00Z</dcterms:created>
  <dcterms:modified xsi:type="dcterms:W3CDTF">2025-08-06T06:08:02Z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6C174793A9E247528431F3078E1572E4_12</vt:lpwstr>
  </property>
</Properties>
</file>